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0080625" cy="5670550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9A79540-5C91-469A-854D-A33BA19F6A8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28BA9A-96FD-4A7F-AFE1-422D0545529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3EAEC0-B953-4450-A614-30B776A429F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624D65-1A75-4646-80D1-8A8C22CDFB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F3BA29-C0DC-44E0-946C-B0DC898F4FD8}" type="slidenum">
              <a:t>‹Nr.›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871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469030-FE60-4DC1-AA3D-293909E1EE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15" y="764282"/>
            <a:ext cx="6704636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567AEA-E913-44FD-B329-3207EEA6A13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679F3C8A-8B52-4EAD-A932-31BA47A994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24A4C5-3EB5-4EAB-99BA-E5CE9DE262D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67C2CF-CC32-49CE-A10D-773EA27AF05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47BA0C-B395-4061-86E4-6DE7AC3A49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D403994-68E5-41CE-B9E4-765AA76C791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cs typeface="Free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C9CD7804-E6A5-4FF1-80E6-E9A71FA11405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989098-8A8E-4082-8576-5E69EDE6ED2A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ABEEB86C-E6F1-4937-8B3E-B5669ECF9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E754DE6-CD36-43EE-906B-E5F5EF69EB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BBC15842-68EE-4815-86F2-5B1EB58B32B5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3A11AF-1D2F-4F97-8D96-D0F208529C33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ED5028B-37C0-4554-AB7E-49A6119F7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80B3E39-3BC1-4072-9C51-4E840F508E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880FFE7-AB97-4FA5-94D0-76E134BBEEB2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262F6A-DBBC-4F1E-81ED-3E810A3E26DB}" type="slidenum">
              <a:t>11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7257725-9317-4581-AE07-3D9389AF3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7310E45-ED8D-472A-BDEF-E2CE3ACF52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3E3F4F0-AC78-4450-BA11-550577C3791B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7D4A5A-F500-4701-A23D-BED4027C9915}" type="slidenum">
              <a:t>12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519B6D0B-B749-4974-81E2-A12705DD0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375471C-ADBD-489E-92E6-A40BC7E226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2482FD2-1208-4E91-AA10-E7ACD581645E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88A8D7-9F35-4768-8A56-57019D8C867A}" type="slidenum">
              <a:t>13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41844E41-07E1-4687-97A1-0D545F740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EABE7DE-A81E-49D4-B976-B8827BC00B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953ABCF-575E-48E8-A26A-DCF55BD43726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277DAC-88E0-4F79-9B13-C4B5788FCB6D}" type="slidenum">
              <a:t>14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4303632E-0A94-461F-B0F2-F3BCD3D1F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B22AA978-2193-4D95-A94C-DBF3E9040C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99CB3C3-CFA1-4B30-8570-D8760A9F7591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2B2763-D4C3-4B4F-8CC5-76359DD12D78}" type="slidenum">
              <a:t>15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580860AB-17CA-45C1-AE1E-E64F6F8E6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EB4F9CC-3B79-4EF0-82F4-22B21D8759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28F06A1-84FE-4BD0-ACCC-DC95DED6EF12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659A52-8AD0-4DC6-802A-2EFC9B59E9D8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3201C3FB-0EEE-4C80-8044-497BF8272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E7469212-5AF7-4907-8859-D62CE8D5A5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7B7150BB-F1C4-4CCE-BC44-C359D42A8667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201112-E834-4BA1-B8DF-EA1D71D813C6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8E120AE-69BE-41E5-82A1-1B2493D73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2AF8A976-29DC-412F-9092-A55676D56B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3C8D2DB2-8BA1-4F9D-90B8-0DBC3780843C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9AD955-5661-48D6-8629-15C94CE3728F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1FCD9EEF-CEA3-41FB-91BB-3792464C5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CCA49D2-2734-474C-9372-D1140B7B23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DC408FE-28F4-442E-8578-6DA9F79A739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6D4431-DA49-4B9F-A996-297755C34FEC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6D2D17C6-AA35-4D11-8077-47D49131B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A545F44-8E8E-4B81-A9E8-E32940771A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D5BE6F2-7CD6-4381-A6A4-B09883299B25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8952E7-66F8-45AE-803C-E55F53054402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7E583EE3-4BA3-4D1D-AF11-F91A7DA72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AC9B95D-2520-489F-9EF9-399D1EEFB8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D762210D-E977-48D5-ACD0-4AF121FC3FD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77B43C-CAD2-4C18-88D9-306752888179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9EE15F67-CF74-415B-9CE8-2DF3E311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B3715941-001F-4322-9AC1-65FFE28885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7299D50-802E-4ABA-82A0-D8ABFF94119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A5FF48-499A-479B-8D5D-B4327660EA96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72691B22-30EF-4FC3-9D1D-78D2914F4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E1B15066-E6B1-407A-95FC-E6E88F7793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4A26310-6C21-4B56-BC57-FCFC02D2258D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C86BBE-6D79-4103-8B0A-B3C93517D3B9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D4E17729-70F0-46C0-802D-EF742B830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4F155580-102D-4DA3-8E73-9B07DED901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AAE25-59A4-408E-A172-1E3A894F3D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9D361D-69E2-42A7-8B20-424F96516C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E74D8-AF86-4F55-AA8C-63A191C186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361EB3-A706-451D-B2E1-F652096C74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DA9542-61A3-4F23-91F9-681A7B494E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4184AD-346E-4D15-86CB-3B8079C0CEA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8D88C-C6F9-47C8-B7C1-EFEA99972C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7A60F8-B9F8-41F2-86AF-BF3722493EE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E36049-16D2-4043-8696-B0E23957B4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9EED80-0EE2-42AF-8678-9DCDAD271E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35BAF-F06D-403B-8CA3-90C8D75B4F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B02551-F6EC-42BB-8556-CEEB01EA867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05FAD6-B1C7-4E43-83AF-53F55595A8C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308B81-39BD-46DA-BDDA-8ADC2D94156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E1218-07AB-4214-88FE-566C3DBE42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B35BA4-4240-4C40-B4DE-05BF2215DD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6B5F5-4754-4456-B9BD-52C6D044F1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975E3F-61A2-45DA-ADBE-4DBE7F252B7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3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A265-EA4B-4BE2-A4A8-A7D7F351E7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60B378-F853-4AAC-9D6F-BC0429D56D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0241B8-3797-412C-85AB-ABD7623B9B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D255F7-D409-4824-A382-BE71867FE5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524041-A78F-440A-A660-EA69007978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80C49-2BFA-4ADC-908A-11AAA819A1E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28B46-9760-4991-BC0C-A1E3FA7BA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920342-FC7A-4412-9AAB-D9F1D30E96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8D477A-0BCF-4208-9E43-13D531B1BE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07BBF4-2855-4D9D-B2D3-9ED5A86A93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F8DB0-F594-4FAD-A084-3967A54D72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93AE4E-33D1-4561-8502-D290E8071F15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B14FE-54F8-4EB2-B73A-661842E9D2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A24731-07B8-4557-81F5-8AC3DA3929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FC6846-9D99-446A-B723-C8E2B0DFCB7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B5D20D-DD53-4096-8555-3D50E2079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352C64-A1A2-4650-BCED-8F57ADFBDD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0AFDEC-5E80-4281-B99D-F986230A03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2462C-866C-4D65-8E18-FC70765AF2A6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85465-6934-475F-9760-83264AC3C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BABCC6-3BE9-4126-92FD-A85A44614B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6623C-9867-46DC-B621-C40DD54F571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C4985E-AD3A-4AC6-A2F8-6C3EE11EE0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503015-A301-40DD-83E3-2D892C06AC4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D0A7E0-10C1-4004-A094-F0F12B8BE6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466EC2-6BA0-46A3-A303-678302E912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CB74C7-EB20-4306-92AB-525D0A102D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BF8EEF-031B-43C9-B140-B3623B36CD6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DD7FE-ADD2-489E-88E8-13FB06CC90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C6F243-99C4-49E5-906C-7DE3E315D3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225DCE-37F4-483B-B0A0-04E335C4F7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D4271C-047D-449E-B68A-F9D8ED5EA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A19F4-EAC6-4C43-855A-6C4B51F6726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83F1E4-2DC5-4F65-8818-7133899FC8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2F5151-E79B-4E20-AC75-583A55D348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53C877-11E7-40A6-98BB-C34429F712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D1799-01E0-496C-A866-B48A7032327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29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2031F-90B4-47DB-BB60-95450F6B1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923F2-E93E-426C-9489-B809B1800E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0970A6-AF2D-431E-AE9D-595AF66F08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70E08B-6B34-4CEA-BF09-AAF04DF8EC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B39284-C46D-452E-A1B7-AF506FD1B0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EC421F-3460-4630-875D-995591BB1F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F9220-54D7-4DFC-BE09-912A4E29E955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D7DD4-BD73-48F3-B430-289BBE6DC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0AD07A-BC57-47CD-9D49-5B306A34621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BF9242-8CD8-4EAD-A6D5-78750D17047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262A6C-5D17-455E-9340-7E4644E619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698B71-4F6F-420F-9C91-72DF6EB60F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D5F7AC-5BC5-40FD-8B81-3F19162034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2F9E54-F89A-48D8-8E26-EFEFDB07C38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59CA3B-8C73-4BE5-9947-4D004B260D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138F1A-B511-4E76-B349-AD62E7FA8E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7E544F-2A6F-4EE0-9AF5-59B9EF9D9F7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F5CEB-E6CF-4698-99C5-85CF05199F3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CF658C-808A-4A20-B406-86E6F87305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2EE2906-FF58-48CF-A2BC-04D4A9A9EEFB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cs typeface="FreeSan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de-DE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cs typeface="Free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mp.fu-berlin.de/fbv/pruefungsbuero/Formulare/PDFs/Anmeldung-zur-Masterarbeit-_StOPO-2016_496a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.fu-berlin.de/fbv/pruefungsbuero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fsi.spline.de/compsci/about-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84AF691-AF4B-46E5-8881-8F1E0EB47A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61919" y="2103120"/>
            <a:ext cx="3078364" cy="2377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C7A872C-6A3C-40C8-A009-DEE9325D8DF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7804" y="2696401"/>
            <a:ext cx="2754355" cy="2169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AF9EC51-3F21-46DA-913B-4689832D13B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58035" y="2044077"/>
            <a:ext cx="3205804" cy="2746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FA43C24E-C45D-4DCD-B153-3716F0965BE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387199" y="152640"/>
            <a:ext cx="2520004" cy="673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B0C7A6-3B7A-4292-82D8-C6909E2A3172}"/>
              </a:ext>
            </a:extLst>
          </p:cNvPr>
          <p:cNvSpPr txBox="1"/>
          <p:nvPr/>
        </p:nvSpPr>
        <p:spPr>
          <a:xfrm>
            <a:off x="10799" y="822960"/>
            <a:ext cx="10058400" cy="855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Computational Sciences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36B7A5E-6943-4102-817D-D77E5EB527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840" y="71999"/>
            <a:ext cx="2229837" cy="1570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681CA2E6-6B9D-4866-8580-E6AF07991911}"/>
              </a:ext>
            </a:extLst>
          </p:cNvPr>
          <p:cNvSpPr/>
          <p:nvPr/>
        </p:nvSpPr>
        <p:spPr>
          <a:xfrm>
            <a:off x="548640" y="548640"/>
            <a:ext cx="2738884" cy="64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FD095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Molecular Sciences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BE91B1-92B6-491E-8896-F93114106399}"/>
              </a:ext>
            </a:extLst>
          </p:cNvPr>
          <p:cNvSpPr txBox="1"/>
          <p:nvPr/>
        </p:nvSpPr>
        <p:spPr>
          <a:xfrm>
            <a:off x="548640" y="1482480"/>
            <a:ext cx="9235440" cy="427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F9C0AA-F8CC-4A1C-97DE-423930DE3660}"/>
              </a:ext>
            </a:extLst>
          </p:cNvPr>
          <p:cNvSpPr txBox="1"/>
          <p:nvPr/>
        </p:nvSpPr>
        <p:spPr>
          <a:xfrm>
            <a:off x="419069" y="1482480"/>
            <a:ext cx="4621240" cy="38220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a) Section A (5 – 10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Foundations of Molecular Simulation 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Advanced Molecular Simulation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Advanced Computational Physics (10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b) Section B (5 – 10 LP):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Density Functional Theory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Quantum Chemistry (5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c) Section C (5 – 10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Scientific Project A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Scientific Project E (10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d) Section D (0 – 15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Markov Modeling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Quantum Chemical Correlation Methods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Quantum Reaction Dynamics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Elektronenstrukturmethoden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Quantum Information Theory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Advances in computational sciences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Selected topics in applied computational sciences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Selected topics in theoretical computational sciences (5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3F9C8C83-57EA-4D36-9BBF-78773EEE9A20}"/>
              </a:ext>
            </a:extLst>
          </p:cNvPr>
          <p:cNvSpPr txBox="1"/>
          <p:nvPr/>
        </p:nvSpPr>
        <p:spPr>
          <a:xfrm rot="19951720">
            <a:off x="5336542" y="2323529"/>
            <a:ext cx="3742703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It is advised to choose “Computational Statistical Physics” in the Scientific Computing area to prepare for this specialisation (esp. Molecular Simulation) </a:t>
            </a: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DB4097F-A77D-4043-865C-7B395003CA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840" y="71999"/>
            <a:ext cx="2229837" cy="1570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392FC954-5313-471F-9307-0057AB0AE746}"/>
              </a:ext>
            </a:extLst>
          </p:cNvPr>
          <p:cNvSpPr/>
          <p:nvPr/>
        </p:nvSpPr>
        <p:spPr>
          <a:xfrm>
            <a:off x="548640" y="548640"/>
            <a:ext cx="2738884" cy="64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C9BA4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Geosciences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047EFA-90AD-47AA-B814-E6F11DCB8155}"/>
              </a:ext>
            </a:extLst>
          </p:cNvPr>
          <p:cNvSpPr txBox="1"/>
          <p:nvPr/>
        </p:nvSpPr>
        <p:spPr>
          <a:xfrm>
            <a:off x="548640" y="1482480"/>
            <a:ext cx="9235440" cy="427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83731C-7C04-4AE2-B9FC-A29476E9ECFD}"/>
              </a:ext>
            </a:extLst>
          </p:cNvPr>
          <p:cNvSpPr txBox="1"/>
          <p:nvPr/>
        </p:nvSpPr>
        <p:spPr>
          <a:xfrm>
            <a:off x="548640" y="1737360"/>
            <a:ext cx="9473037" cy="3659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a) Section A (6 – 12 LP):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</a:t>
            </a:r>
            <a:r>
              <a:rPr lang="de-DE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MSc-GP002: Physik der Erde I: Physik der Erde (6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</a:t>
            </a:r>
            <a:r>
              <a:rPr lang="de-DE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MSc-GP006: Seismik II: Theorie seismischer Wellen (6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b) Section B (6 – 12 LP):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cs typeface="FreeSans" pitchFamily="2"/>
              </a:rPr>
              <a:t>Module: MSc-GP003: Physik der Erde II: Eiszeiten als geodynamisches Werkzeug (6 LP) 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cs typeface="FreeSans" pitchFamily="2"/>
              </a:rPr>
              <a:t>Module: MSc-GP007: Seismik III: Inversions- und Abbildungsverfahren in der Geophysik (6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c) Section C (6 – 7 LP):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Scientific Project B (6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Scientific Project C (7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d) Section D (0 – 12 LP):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MSc-GG006: Dynamik der Erde (6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MSc-GG002: Thermodynamics und Kinetics of Geological Processes (6 CP)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Geophysical modelling of planets and moons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Advances in computational sciences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Selected topics in applied computational sciences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Selected topics in theoretical computational sciences (5 LP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B043BBA-F902-44D5-B773-C4B5FE37BE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840" y="71999"/>
            <a:ext cx="2229837" cy="1570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4C1BFF21-68BE-4215-985F-142C017C6452}"/>
              </a:ext>
            </a:extLst>
          </p:cNvPr>
          <p:cNvSpPr/>
          <p:nvPr/>
        </p:nvSpPr>
        <p:spPr>
          <a:xfrm>
            <a:off x="548640" y="548640"/>
            <a:ext cx="2738884" cy="64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4C7D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Atmospheric Sciences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1A2EFA-766C-465C-92D9-B2A1BFF15603}"/>
              </a:ext>
            </a:extLst>
          </p:cNvPr>
          <p:cNvSpPr txBox="1"/>
          <p:nvPr/>
        </p:nvSpPr>
        <p:spPr>
          <a:xfrm>
            <a:off x="548640" y="1482480"/>
            <a:ext cx="9235440" cy="427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5A907C-5243-44A5-9A54-D7526EDE6891}"/>
              </a:ext>
            </a:extLst>
          </p:cNvPr>
          <p:cNvSpPr txBox="1"/>
          <p:nvPr/>
        </p:nvSpPr>
        <p:spPr>
          <a:xfrm>
            <a:off x="548640" y="1737360"/>
            <a:ext cx="4574240" cy="301090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a) Section A (8 – 16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Weather and Climate Diagnosis (8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Climate Variability and Climate Models (8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Models for Weather and the Environment (8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b) Section B (6 – 9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Scientific Project B (6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Scientific Project D (9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c) Section C (5 – 16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Satellite Meteorology (8 CP)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Theoretical Meteorology I (8 CP)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Theoretical Meteorology II (8 CP)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Advances in computational sciences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Selected topics in applied computational sciences (5 LP)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Selected topics in theoretical computational sciences (5 LP</a:t>
            </a: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171450" marR="0" lvl="0" indent="-1714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CBB7F32-703C-46F9-9361-C77B0884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840" y="71999"/>
            <a:ext cx="2229837" cy="1570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2EDF7B-48E7-4304-832B-FAA05EEB00E0}"/>
              </a:ext>
            </a:extLst>
          </p:cNvPr>
          <p:cNvSpPr txBox="1"/>
          <p:nvPr/>
        </p:nvSpPr>
        <p:spPr>
          <a:xfrm>
            <a:off x="548640" y="1482480"/>
            <a:ext cx="9235440" cy="427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501876-877D-4802-A649-2E8F2C92A7D6}"/>
              </a:ext>
            </a:extLst>
          </p:cNvPr>
          <p:cNvSpPr txBox="1"/>
          <p:nvPr/>
        </p:nvSpPr>
        <p:spPr>
          <a:xfrm>
            <a:off x="311042" y="1015962"/>
            <a:ext cx="7752008" cy="3807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The scientific project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Mandatory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Types: A, B, C, D, E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Reflect varying degree of effort and time: each specialization may pick a smaller or larger project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Content: Application of knowledge and acquired skills to a scientific (computation) problem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Usually (but not necessarily) completed within an associated work group of the Computational Sciences Master’s program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Hands-on work + research report + possibly seminar presentation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Preparation (or “test run”) for the Master thesis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Usually not in the course catalogue: find a project + supervisor &amp; register via form at the examination office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08A89E1-3045-48EC-AB06-5A4D897754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78160" y="71999"/>
            <a:ext cx="2229837" cy="15699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BEBB28-0BB8-40C8-A2E5-6CA7A536318B}"/>
              </a:ext>
            </a:extLst>
          </p:cNvPr>
          <p:cNvSpPr txBox="1"/>
          <p:nvPr/>
        </p:nvSpPr>
        <p:spPr>
          <a:xfrm>
            <a:off x="471016" y="1388809"/>
            <a:ext cx="7475713" cy="28929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Master’s thesis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Supervised by a work group leader associated with the Computational Sciences Master’s program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Admission requirement: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Synchronisation area completed + 60 CPs acquired in total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30 – 80 pages, should be in English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30 min presentation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Registration: </a:t>
            </a:r>
            <a:r>
              <a:rPr lang="en-US" sz="1400" b="0" i="0" u="sng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  <a:hlinkClick r:id="rId4"/>
              </a:rPr>
              <a:t>https://www.imp.fu-berlin.de/fbv/pruefungsbuero/Formulare/PDFs/Anmeldung-zur-Masterarbeit-_StOPO-2016_496a.pdf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F9C7FD-2FD2-4041-BABE-05654A036BBF}"/>
              </a:ext>
            </a:extLst>
          </p:cNvPr>
          <p:cNvSpPr txBox="1"/>
          <p:nvPr/>
        </p:nvSpPr>
        <p:spPr>
          <a:xfrm>
            <a:off x="365760" y="678603"/>
            <a:ext cx="3383280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Sample programme schedule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8A8E8C0-3BEF-436A-98DC-F0A975151768}"/>
              </a:ext>
            </a:extLst>
          </p:cNvPr>
          <p:cNvSpPr/>
          <p:nvPr/>
        </p:nvSpPr>
        <p:spPr>
          <a:xfrm>
            <a:off x="435601" y="1280160"/>
            <a:ext cx="2194560" cy="36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1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st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semester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1636A5B3-CD58-4CA3-BFB2-60871C25421B}"/>
              </a:ext>
            </a:extLst>
          </p:cNvPr>
          <p:cNvSpPr/>
          <p:nvPr/>
        </p:nvSpPr>
        <p:spPr>
          <a:xfrm>
            <a:off x="2721601" y="1280160"/>
            <a:ext cx="2194560" cy="36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2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nd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semester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716E0A4-483A-43B7-9633-6685DD952592}"/>
              </a:ext>
            </a:extLst>
          </p:cNvPr>
          <p:cNvSpPr/>
          <p:nvPr/>
        </p:nvSpPr>
        <p:spPr>
          <a:xfrm>
            <a:off x="5007601" y="1280160"/>
            <a:ext cx="2194560" cy="36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3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rd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semester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1680E098-B2F8-4693-9056-06997377AEAB}"/>
              </a:ext>
            </a:extLst>
          </p:cNvPr>
          <p:cNvSpPr/>
          <p:nvPr/>
        </p:nvSpPr>
        <p:spPr>
          <a:xfrm>
            <a:off x="7315200" y="1280160"/>
            <a:ext cx="2194560" cy="36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DDDDD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4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th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semester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6782FB9-7785-42FB-9FE2-8C4EB68866ED}"/>
              </a:ext>
            </a:extLst>
          </p:cNvPr>
          <p:cNvSpPr/>
          <p:nvPr/>
        </p:nvSpPr>
        <p:spPr>
          <a:xfrm>
            <a:off x="7315200" y="1737360"/>
            <a:ext cx="2194560" cy="30175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Master’s thesis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(30 CP)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FE8C253-7F57-4100-94DE-9269DEBE91FB}"/>
              </a:ext>
            </a:extLst>
          </p:cNvPr>
          <p:cNvSpPr/>
          <p:nvPr/>
        </p:nvSpPr>
        <p:spPr>
          <a:xfrm>
            <a:off x="5007601" y="1737360"/>
            <a:ext cx="2194560" cy="30175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37C19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Specialisation (30 CP)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E79D2B01-1ADD-4FDA-90E6-2B38A47F0F37}"/>
              </a:ext>
            </a:extLst>
          </p:cNvPr>
          <p:cNvSpPr/>
          <p:nvPr/>
        </p:nvSpPr>
        <p:spPr>
          <a:xfrm>
            <a:off x="2721601" y="1737360"/>
            <a:ext cx="219456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7AE15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Scientific Computing B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(15 CP)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B144982-4375-413C-AA71-0E493AA11695}"/>
              </a:ext>
            </a:extLst>
          </p:cNvPr>
          <p:cNvSpPr/>
          <p:nvPr/>
        </p:nvSpPr>
        <p:spPr>
          <a:xfrm>
            <a:off x="435601" y="1737360"/>
            <a:ext cx="219456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2719CB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Synchronisation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(Comp. Sci. 15 CP)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0A79C9C-9339-4EFB-99A4-46F2EAD8884F}"/>
              </a:ext>
            </a:extLst>
          </p:cNvPr>
          <p:cNvSpPr/>
          <p:nvPr/>
        </p:nvSpPr>
        <p:spPr>
          <a:xfrm>
            <a:off x="435601" y="2788920"/>
            <a:ext cx="448056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77AE15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Scientific Computing A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(15 CP)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BC86697-AF5E-4C63-80DF-FA2EC29725FD}"/>
              </a:ext>
            </a:extLst>
          </p:cNvPr>
          <p:cNvSpPr/>
          <p:nvPr/>
        </p:nvSpPr>
        <p:spPr>
          <a:xfrm>
            <a:off x="435601" y="3840480"/>
            <a:ext cx="448056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2719CB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Synchronisation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(15 CP)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1BD74D5-3E43-4C0D-9589-2124424A0D3B}"/>
              </a:ext>
            </a:extLst>
          </p:cNvPr>
          <p:cNvSpPr/>
          <p:nvPr/>
        </p:nvSpPr>
        <p:spPr>
          <a:xfrm rot="5400013">
            <a:off x="3657600" y="3566159"/>
            <a:ext cx="822960" cy="4572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D583673-1102-4544-9C90-6E06614CD648}"/>
              </a:ext>
            </a:extLst>
          </p:cNvPr>
          <p:cNvSpPr txBox="1"/>
          <p:nvPr/>
        </p:nvSpPr>
        <p:spPr>
          <a:xfrm>
            <a:off x="2468880" y="4846320"/>
            <a:ext cx="3291840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Overlap possible, especially in the Computer Sciences area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F3F9FD-503A-4D3D-A54A-6E24667F5673}"/>
              </a:ext>
            </a:extLst>
          </p:cNvPr>
          <p:cNvSpPr txBox="1"/>
          <p:nvPr/>
        </p:nvSpPr>
        <p:spPr>
          <a:xfrm>
            <a:off x="365760" y="241200"/>
            <a:ext cx="7315200" cy="4867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Committees and contact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E137AF-0E39-4001-AA01-4BF9D31E202F}"/>
              </a:ext>
            </a:extLst>
          </p:cNvPr>
          <p:cNvSpPr txBox="1"/>
          <p:nvPr/>
        </p:nvSpPr>
        <p:spPr>
          <a:xfrm>
            <a:off x="304559" y="1057677"/>
            <a:ext cx="5366384" cy="44266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Joint Commission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(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gemeinsame Kommission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, GK):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Deliberates board decisions concerning the program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Examination Board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(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Prüfungsausschuss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, PA)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Admission, approval of credit points, examination-related stuff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Education and Training Committee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(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Ausbildungskommission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)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Mainly led by students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Currently slightly underrepresented ...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Program Office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(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Studiengangskoordination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)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Support of both students and lecturers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Coordination, organization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Examination Office (Prüfungsbüro)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 registrations, recognitions, thesis registration, …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  <a:hlinkClick r:id="rId3"/>
              </a:rPr>
              <a:t>https://www.imp.fu-berlin.de/fbv/pruefungsbuero/index.html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Student Initiative (Fachschaftsinitiative)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Student activities, networks, and student representation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  <a:hlinkClick r:id="rId4"/>
              </a:rPr>
              <a:t>https://fsi.spline.de/compsci/about-us/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DEDA8B4-C09B-45ED-8727-8B0F66E2661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39280" y="731520"/>
            <a:ext cx="1313279" cy="164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70859AD8-A8C7-4A78-A878-4140B36B41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246461" y="2997284"/>
            <a:ext cx="1277279" cy="1754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829CA5B-B353-4C88-8EEA-F4366A0534AA}"/>
              </a:ext>
            </a:extLst>
          </p:cNvPr>
          <p:cNvSpPr txBox="1"/>
          <p:nvPr/>
        </p:nvSpPr>
        <p:spPr>
          <a:xfrm>
            <a:off x="365760" y="241200"/>
            <a:ext cx="4970568" cy="5038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Program overview: Modules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C91196-2C12-44EB-ACD3-45C5539F9E64}"/>
              </a:ext>
            </a:extLst>
          </p:cNvPr>
          <p:cNvSpPr txBox="1"/>
          <p:nvPr/>
        </p:nvSpPr>
        <p:spPr>
          <a:xfrm>
            <a:off x="640080" y="1005840"/>
            <a:ext cx="3993477" cy="4072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Module: combination of 1to </a:t>
            </a: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n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courses, e.g.,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lecture + exercise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lecture + (project)seminar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lecture + exercise + seminar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research project in a work group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Lecture + exercise + lecture + exercise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…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Credits are awarded for the complete module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Register for Computational Sciences modules via Campus Management!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30CF9FB-A715-4F36-B446-D277A60E77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33557" y="1386715"/>
            <a:ext cx="4967642" cy="2896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DA28E1-85B2-4840-B315-206AD2E1BB2E}"/>
              </a:ext>
            </a:extLst>
          </p:cNvPr>
          <p:cNvSpPr txBox="1"/>
          <p:nvPr/>
        </p:nvSpPr>
        <p:spPr>
          <a:xfrm>
            <a:off x="365760" y="241200"/>
            <a:ext cx="4970568" cy="5038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Program overview: Modules</a:t>
            </a: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E59A9A26-A322-4C29-9D02-97B943B46934}"/>
              </a:ext>
            </a:extLst>
          </p:cNvPr>
          <p:cNvSpPr txBox="1"/>
          <p:nvPr/>
        </p:nvSpPr>
        <p:spPr>
          <a:xfrm>
            <a:off x="365760" y="1151558"/>
            <a:ext cx="5265362" cy="3807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 course (seminar, lecture, etc.) may be part of several modules, but only counts for one module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No module can be taken twice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Modules not in campus management should be registered through the registration form at the start of the term (fill out &amp; submit to the examination office)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Modules completed earlier may be recognized toward the degree (contact the study coordinator for details)</a:t>
            </a:r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B4126D28-DD8F-420A-AD61-FD88A57E9AF4}"/>
              </a:ext>
            </a:extLst>
          </p:cNvPr>
          <p:cNvGrpSpPr/>
          <p:nvPr/>
        </p:nvGrpSpPr>
        <p:grpSpPr>
          <a:xfrm>
            <a:off x="6056318" y="932303"/>
            <a:ext cx="2782436" cy="3937324"/>
            <a:chOff x="6056318" y="932303"/>
            <a:chExt cx="2782436" cy="3937324"/>
          </a:xfrm>
        </p:grpSpPr>
        <p:pic>
          <p:nvPicPr>
            <p:cNvPr id="5" name="Grafik 9">
              <a:extLst>
                <a:ext uri="{FF2B5EF4-FFF2-40B4-BE49-F238E27FC236}">
                  <a16:creationId xmlns:a16="http://schemas.microsoft.com/office/drawing/2014/main" id="{EB3E5A16-0CE6-4756-8AAB-F12AFFBD8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056318" y="932303"/>
              <a:ext cx="2782436" cy="393732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B6533863-F8EF-47B8-A15A-ADECFCDAF8E9}"/>
                </a:ext>
              </a:extLst>
            </p:cNvPr>
            <p:cNvSpPr/>
            <p:nvPr/>
          </p:nvSpPr>
          <p:spPr>
            <a:xfrm>
              <a:off x="6056318" y="932303"/>
              <a:ext cx="2782436" cy="3937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w="12600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6121" tIns="51124" rIns="96121" bIns="51124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5E90C7-3E31-439A-89D2-553417780AC4}"/>
              </a:ext>
            </a:extLst>
          </p:cNvPr>
          <p:cNvSpPr txBox="1"/>
          <p:nvPr/>
        </p:nvSpPr>
        <p:spPr>
          <a:xfrm>
            <a:off x="365760" y="241200"/>
            <a:ext cx="7315200" cy="4867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Programme overview: Websites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ADA05D2-4C2C-4116-9F64-09691D97E9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080" y="914400"/>
            <a:ext cx="5119917" cy="16901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6349A646-CE9D-436E-A317-6E68603F9A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37837" y="709556"/>
            <a:ext cx="1848962" cy="23079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378D86F2-23FB-44E8-B489-79AD6436E5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1520" y="2926080"/>
            <a:ext cx="4407481" cy="2059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15DC8449-F2BD-48E0-9F7C-5902A8487AC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94960" y="3383280"/>
            <a:ext cx="3857762" cy="19706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feld 8">
            <a:extLst>
              <a:ext uri="{FF2B5EF4-FFF2-40B4-BE49-F238E27FC236}">
                <a16:creationId xmlns:a16="http://schemas.microsoft.com/office/drawing/2014/main" id="{3DABF26E-31A7-4684-BB02-7FD2B1B4B83C}"/>
              </a:ext>
            </a:extLst>
          </p:cNvPr>
          <p:cNvSpPr txBox="1"/>
          <p:nvPr/>
        </p:nvSpPr>
        <p:spPr>
          <a:xfrm>
            <a:off x="532848" y="1958269"/>
            <a:ext cx="469698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Computational Sciences Website: News, Events, Links to forms and FAQs</a:t>
            </a: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54754BA3-8806-489B-AB66-AF040898205A}"/>
              </a:ext>
            </a:extLst>
          </p:cNvPr>
          <p:cNvSpPr txBox="1"/>
          <p:nvPr/>
        </p:nvSpPr>
        <p:spPr>
          <a:xfrm>
            <a:off x="1052547" y="3906938"/>
            <a:ext cx="3920883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Whiteboard/MyCampus: course contents (maths, physics, computer science)</a:t>
            </a: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154D2EFE-D557-4D38-9A3D-1C1C3F48083B}"/>
              </a:ext>
            </a:extLst>
          </p:cNvPr>
          <p:cNvSpPr txBox="1"/>
          <p:nvPr/>
        </p:nvSpPr>
        <p:spPr>
          <a:xfrm>
            <a:off x="5587797" y="4294488"/>
            <a:ext cx="392088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Blackboard: course contents (chemistry)</a:t>
            </a: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0979F52D-6C9D-4E14-B533-ADEEAA6CF9D2}"/>
              </a:ext>
            </a:extLst>
          </p:cNvPr>
          <p:cNvSpPr txBox="1"/>
          <p:nvPr/>
        </p:nvSpPr>
        <p:spPr>
          <a:xfrm>
            <a:off x="5867229" y="1588934"/>
            <a:ext cx="3920883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Course catalogue (VVZ): overview of courses offered for the degree and beyond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6081060-36AA-4BD8-82CB-3431B4465E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49877" y="1081799"/>
            <a:ext cx="4980599" cy="3506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A08B6CC-A742-4E2F-9BEF-09118F7B09AA}"/>
              </a:ext>
            </a:extLst>
          </p:cNvPr>
          <p:cNvSpPr txBox="1"/>
          <p:nvPr/>
        </p:nvSpPr>
        <p:spPr>
          <a:xfrm>
            <a:off x="2879098" y="4673516"/>
            <a:ext cx="4321801" cy="73964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each contributes 30 credit points!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50E35D-4BF1-4EE3-9605-3E57B7AD8FA5}"/>
              </a:ext>
            </a:extLst>
          </p:cNvPr>
          <p:cNvSpPr txBox="1"/>
          <p:nvPr/>
        </p:nvSpPr>
        <p:spPr>
          <a:xfrm>
            <a:off x="365760" y="241200"/>
            <a:ext cx="7315200" cy="4867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Programme overview: Areas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63C866A-B279-42F8-A722-519B113DF2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83555" y="71999"/>
            <a:ext cx="2224442" cy="1566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9EE72528-2A73-4DBD-9E40-714CF384CA78}"/>
              </a:ext>
            </a:extLst>
          </p:cNvPr>
          <p:cNvSpPr txBox="1"/>
          <p:nvPr/>
        </p:nvSpPr>
        <p:spPr>
          <a:xfrm>
            <a:off x="365760" y="672477"/>
            <a:ext cx="7324408" cy="43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Synchronisation (30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Mandatory Module: Computational Sciences (15 LP)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4h lecture: theory from multiple disciplines, mathematical methods, computational aspects, …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4h project: implementation, testing, optimisation of lecture-related problems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graded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Subject Synchronization (15 LP)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Subject related to Bachelor’s degree (see study regulations)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Aims to equip students with “missing” qualifications (i.e. maths &amp; computer science for natural sciences students, natural science for computer science &amp; math students)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Not graded, simply “passed” or “not passed”</a:t>
            </a: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Some courses (from Bachelor programs) taught in German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A2B71A5-18E2-4F81-9660-B0472FE844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840" y="71999"/>
            <a:ext cx="2224442" cy="1566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3D9847F-6791-473E-BAB6-088206D9E1D9}"/>
              </a:ext>
            </a:extLst>
          </p:cNvPr>
          <p:cNvSpPr txBox="1"/>
          <p:nvPr/>
        </p:nvSpPr>
        <p:spPr>
          <a:xfrm>
            <a:off x="365760" y="678603"/>
            <a:ext cx="6897556" cy="3807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Scientific Computing (30 LP)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Subjects: Statistics, Numerics, Computer Science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Modules consist of lecture + exercise + seminar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One seminar may be part of multiple modules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Two module types: A (not graded), B (graded), pick one of each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One module examination!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Zen Hei" pitchFamily="2"/>
              <a:cs typeface="FreeSans" pitchFamily="2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Some modules are also offered as part of the synchronization – it is not possible to do the same module twice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F41CBAE-8BE5-4BFD-BFF7-CB76EFE882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840" y="71999"/>
            <a:ext cx="2229837" cy="1570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53850A2-B68C-4B8F-83A7-EDF61CE801B1}"/>
              </a:ext>
            </a:extLst>
          </p:cNvPr>
          <p:cNvSpPr txBox="1"/>
          <p:nvPr/>
        </p:nvSpPr>
        <p:spPr>
          <a:xfrm>
            <a:off x="365760" y="678603"/>
            <a:ext cx="2567607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Specialisation (30 LP)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06F6B16-FDA2-4ED4-B441-C0E6B8C040EC}"/>
              </a:ext>
            </a:extLst>
          </p:cNvPr>
          <p:cNvSpPr/>
          <p:nvPr/>
        </p:nvSpPr>
        <p:spPr>
          <a:xfrm>
            <a:off x="548640" y="1942560"/>
            <a:ext cx="2738884" cy="2194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FD095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Molecular Sciences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9ED5CF37-5094-42E4-B60A-926F6A9244E9}"/>
              </a:ext>
            </a:extLst>
          </p:cNvPr>
          <p:cNvSpPr/>
          <p:nvPr/>
        </p:nvSpPr>
        <p:spPr>
          <a:xfrm>
            <a:off x="3476521" y="1942560"/>
            <a:ext cx="2739597" cy="2194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C9BA4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Geosciences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FE3ED921-B8A8-4D02-9D82-C420B1D83BCF}"/>
              </a:ext>
            </a:extLst>
          </p:cNvPr>
          <p:cNvSpPr/>
          <p:nvPr/>
        </p:nvSpPr>
        <p:spPr>
          <a:xfrm>
            <a:off x="6405115" y="1942560"/>
            <a:ext cx="2738884" cy="2194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4C7DC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Atmospheric Sciences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9D8C6C-F1E7-4F79-B1F7-DD9419F54F28}"/>
              </a:ext>
            </a:extLst>
          </p:cNvPr>
          <p:cNvSpPr txBox="1"/>
          <p:nvPr/>
        </p:nvSpPr>
        <p:spPr>
          <a:xfrm>
            <a:off x="548640" y="4320000"/>
            <a:ext cx="8595360" cy="354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Choose your area of specialisation by the start of the 2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nd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WenQuanYi Zen Hei" pitchFamily="2"/>
                <a:cs typeface="FreeSans" pitchFamily="2"/>
              </a:rPr>
              <a:t> semester!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Office PowerPoint</Application>
  <PresentationFormat>Breitbild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Liberation Sans</vt:lpstr>
      <vt:lpstr>Liberation Serif</vt:lpstr>
      <vt:lpstr>StarSymbol</vt:lpstr>
      <vt:lpstr>Default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Korell, Emmelie</dc:creator>
  <cp:lastModifiedBy>Korell, Emmelie</cp:lastModifiedBy>
  <cp:revision>25</cp:revision>
  <dcterms:created xsi:type="dcterms:W3CDTF">2021-10-18T16:46:34Z</dcterms:created>
  <dcterms:modified xsi:type="dcterms:W3CDTF">2026-01-14T15:44:22Z</dcterms:modified>
</cp:coreProperties>
</file>